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2" r:id="rId3"/>
  </p:sldMasterIdLst>
  <p:notesMasterIdLst>
    <p:notesMasterId r:id="rId37"/>
  </p:notesMasterIdLst>
  <p:sldIdLst>
    <p:sldId id="263" r:id="rId4"/>
    <p:sldId id="260" r:id="rId5"/>
    <p:sldId id="259" r:id="rId6"/>
    <p:sldId id="266" r:id="rId7"/>
    <p:sldId id="275" r:id="rId8"/>
    <p:sldId id="278" r:id="rId9"/>
    <p:sldId id="276" r:id="rId10"/>
    <p:sldId id="265" r:id="rId11"/>
    <p:sldId id="274" r:id="rId12"/>
    <p:sldId id="279" r:id="rId13"/>
    <p:sldId id="277" r:id="rId14"/>
    <p:sldId id="269" r:id="rId15"/>
    <p:sldId id="268" r:id="rId16"/>
    <p:sldId id="280" r:id="rId17"/>
    <p:sldId id="281" r:id="rId18"/>
    <p:sldId id="271" r:id="rId19"/>
    <p:sldId id="283" r:id="rId20"/>
    <p:sldId id="284" r:id="rId21"/>
    <p:sldId id="285" r:id="rId22"/>
    <p:sldId id="286" r:id="rId23"/>
    <p:sldId id="288" r:id="rId24"/>
    <p:sldId id="287" r:id="rId25"/>
    <p:sldId id="289" r:id="rId26"/>
    <p:sldId id="290" r:id="rId27"/>
    <p:sldId id="291" r:id="rId28"/>
    <p:sldId id="273" r:id="rId29"/>
    <p:sldId id="292" r:id="rId30"/>
    <p:sldId id="293" r:id="rId31"/>
    <p:sldId id="272" r:id="rId32"/>
    <p:sldId id="295" r:id="rId33"/>
    <p:sldId id="294" r:id="rId34"/>
    <p:sldId id="297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55D77-2AD9-4BAD-8489-4A9F23E53AFE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9ED34-9336-4E32-85B3-798CF6C9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2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1" y="537321"/>
            <a:ext cx="1400142" cy="4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3242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50000"/>
              </a:lnSpc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</p:spTree>
    <p:extLst>
      <p:ext uri="{BB962C8B-B14F-4D97-AF65-F5344CB8AC3E}">
        <p14:creationId xmlns:p14="http://schemas.microsoft.com/office/powerpoint/2010/main" val="298499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6808" y="1630788"/>
            <a:ext cx="6260320" cy="3305348"/>
          </a:xfrm>
          <a:prstGeom prst="rect">
            <a:avLst/>
          </a:prstGeom>
        </p:spPr>
      </p:pic>
      <p:sp>
        <p:nvSpPr>
          <p:cNvPr id="6" name="Content Placeholder 6"/>
          <p:cNvSpPr txBox="1">
            <a:spLocks/>
          </p:cNvSpPr>
          <p:nvPr userDrawn="1"/>
        </p:nvSpPr>
        <p:spPr>
          <a:xfrm>
            <a:off x="8826269" y="5033818"/>
            <a:ext cx="2940859" cy="99752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Srinivasa Rao Duggi</a:t>
            </a:r>
          </a:p>
          <a:p>
            <a:pPr marL="0" indent="0" algn="r">
              <a:buFont typeface="Arial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Quality Architect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68042" y="1902522"/>
            <a:ext cx="4402721" cy="2761879"/>
            <a:chOff x="1612262" y="2606029"/>
            <a:chExt cx="4402721" cy="2761879"/>
          </a:xfrm>
        </p:grpSpPr>
        <p:grpSp>
          <p:nvGrpSpPr>
            <p:cNvPr id="8" name="Group 7"/>
            <p:cNvGrpSpPr/>
            <p:nvPr/>
          </p:nvGrpSpPr>
          <p:grpSpPr>
            <a:xfrm>
              <a:off x="1612262" y="4826768"/>
              <a:ext cx="4402721" cy="541140"/>
              <a:chOff x="938007" y="2181694"/>
              <a:chExt cx="4402721" cy="541140"/>
            </a:xfrm>
          </p:grpSpPr>
          <p:pic>
            <p:nvPicPr>
              <p:cNvPr id="18" name="Picture 6" descr="http://press.linkedin.com/display-media/206/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007" y="2181694"/>
                <a:ext cx="612648" cy="54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736343" y="2267598"/>
                <a:ext cx="3604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https://www.linkedin.com/in/duggi/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612262" y="3330742"/>
              <a:ext cx="2645445" cy="612648"/>
              <a:chOff x="938007" y="3717024"/>
              <a:chExt cx="2645445" cy="612648"/>
            </a:xfrm>
          </p:grpSpPr>
          <p:pic>
            <p:nvPicPr>
              <p:cNvPr id="16" name="Picture 2" descr="http://www.electronicworkplace.com/wp-content/uploads/2013/05/05523479-photo-logo-skyp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007" y="3717024"/>
                <a:ext cx="612648" cy="612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649525" y="3821347"/>
                <a:ext cx="1933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srinivasarao_duggi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12262" y="4020786"/>
              <a:ext cx="4402721" cy="612648"/>
              <a:chOff x="938007" y="4520444"/>
              <a:chExt cx="4402721" cy="612648"/>
            </a:xfrm>
          </p:grpSpPr>
          <p:pic>
            <p:nvPicPr>
              <p:cNvPr id="14" name="Picture 10" descr="Related imag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007" y="4520444"/>
                <a:ext cx="612648" cy="612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649525" y="4642102"/>
                <a:ext cx="3691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https://github.com/duggisrinivasarao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612262" y="2606029"/>
              <a:ext cx="3930988" cy="612648"/>
              <a:chOff x="938007" y="2913605"/>
              <a:chExt cx="3930988" cy="61264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36343" y="3032428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srinivasarao_duggi@epam.com</a:t>
                </a:r>
                <a:endParaRPr lang="en-US" dirty="0"/>
              </a:p>
            </p:txBody>
          </p:sp>
          <p:pic>
            <p:nvPicPr>
              <p:cNvPr id="13" name="Picture 12" descr="Image result for email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007" y="2913605"/>
                <a:ext cx="612648" cy="612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28587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85000"/>
              </a:lnSpc>
            </a:pPr>
            <a:endParaRPr lang="en-US" sz="1867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6" y="3197413"/>
            <a:ext cx="10099325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533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17471" y="-188043"/>
            <a:ext cx="12836976" cy="7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73732" marR="0" lvl="0" indent="-173732" algn="l" defTabSz="457189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4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03143"/>
            <a:ext cx="1931234" cy="380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1306803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42370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5115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85720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defTabSz="914377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005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0" r:id="rId2"/>
    <p:sldLayoutId id="2147483700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CONFIDENTIAL  |  © 2019 EPAM Systems, Inc.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65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neonline.com/calculator.asm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://webservices.oorsprong.org/websamples.countryinfo/CountryInfoService.wso" TargetMode="External"/><Relationship Id="rId4" Type="http://schemas.openxmlformats.org/officeDocument/2006/relationships/hyperlink" Target="https://www.dataaccess.com/webservicesserver/numberconversion.ws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books/ISBN-0011/authorshttp:/localhost/class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users/test" TargetMode="External"/><Relationship Id="rId2" Type="http://schemas.openxmlformats.org/officeDocument/2006/relationships/hyperlink" Target="http://api.mathjs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jsonplaceholder.typicode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202" y="1246909"/>
            <a:ext cx="6357198" cy="1737434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Functional Testing Service Level </a:t>
            </a:r>
            <a:r>
              <a:rPr lang="en-US" sz="6000" b="1" dirty="0">
                <a:solidFill>
                  <a:schemeClr val="tx1"/>
                </a:solidFill>
              </a:rPr>
              <a:t>T</a:t>
            </a:r>
            <a:r>
              <a:rPr lang="en-US" sz="6000" b="1" dirty="0" smtClean="0">
                <a:solidFill>
                  <a:schemeClr val="tx1"/>
                </a:solidFill>
              </a:rPr>
              <a:t>esting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– Web Services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1801091" y="2546495"/>
            <a:ext cx="8589817" cy="3310283"/>
            <a:chOff x="1570182" y="2008015"/>
            <a:chExt cx="8589817" cy="3310283"/>
          </a:xfrm>
        </p:grpSpPr>
        <p:sp>
          <p:nvSpPr>
            <p:cNvPr id="4" name="Rectangle 3"/>
            <p:cNvSpPr/>
            <p:nvPr/>
          </p:nvSpPr>
          <p:spPr>
            <a:xfrm>
              <a:off x="1570182" y="4165599"/>
              <a:ext cx="3140363" cy="1099128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</a:t>
              </a:r>
            </a:p>
            <a:p>
              <a:pPr algn="ctr"/>
              <a:r>
                <a:rPr lang="en-US" dirty="0" smtClean="0"/>
                <a:t>Service Consumer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19636" y="4165599"/>
              <a:ext cx="3140363" cy="109912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</a:p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710545" y="4147250"/>
              <a:ext cx="2309091" cy="369332"/>
              <a:chOff x="4710545" y="4147250"/>
              <a:chExt cx="2309091" cy="36933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4710545" y="4516582"/>
                <a:ext cx="230909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336429" y="4147250"/>
                <a:ext cx="94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Request</a:t>
                </a:r>
                <a:endParaRPr lang="en-US" dirty="0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H="1">
              <a:off x="4710545" y="4917440"/>
              <a:ext cx="2309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267819" y="4948966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Response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58920" y="2008015"/>
              <a:ext cx="3810000" cy="1104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Medium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 HTTP / Internet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Format  XML / JSON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>
              <a:stCxn id="4" idx="0"/>
              <a:endCxn id="4" idx="0"/>
            </p:cNvCxnSpPr>
            <p:nvPr/>
          </p:nvCxnSpPr>
          <p:spPr>
            <a:xfrm>
              <a:off x="3140364" y="416559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4" idx="0"/>
              <a:endCxn id="33" idx="1"/>
            </p:cNvCxnSpPr>
            <p:nvPr/>
          </p:nvCxnSpPr>
          <p:spPr>
            <a:xfrm rot="5400000" flipH="1" flipV="1">
              <a:off x="2796995" y="2903674"/>
              <a:ext cx="1605294" cy="918556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33" idx="3"/>
              <a:endCxn id="5" idx="0"/>
            </p:cNvCxnSpPr>
            <p:nvPr/>
          </p:nvCxnSpPr>
          <p:spPr>
            <a:xfrm>
              <a:off x="7868920" y="2560305"/>
              <a:ext cx="720898" cy="1605294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10024954" cy="1258594"/>
          </a:xfrm>
        </p:spPr>
        <p:txBody>
          <a:bodyPr/>
          <a:lstStyle/>
          <a:p>
            <a:r>
              <a:rPr lang="en-US" sz="2000" dirty="0" smtClean="0"/>
              <a:t>Any Service available over the web is a Web Service</a:t>
            </a:r>
          </a:p>
          <a:p>
            <a:r>
              <a:rPr lang="en-US" sz="2000" dirty="0" smtClean="0"/>
              <a:t>WSDL defines the services provided by the service provider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34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5376" y="3197414"/>
            <a:ext cx="10099325" cy="662169"/>
          </a:xfr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SOAP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SOAP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7" y="1439333"/>
            <a:ext cx="6133674" cy="4529667"/>
          </a:xfrm>
        </p:spPr>
        <p:txBody>
          <a:bodyPr/>
          <a:lstStyle/>
          <a:p>
            <a:r>
              <a:rPr lang="en-US" sz="2000" dirty="0"/>
              <a:t>WSDL defines the services provided by the </a:t>
            </a:r>
            <a:r>
              <a:rPr lang="en-US" sz="2000" dirty="0" smtClean="0"/>
              <a:t>Web Service</a:t>
            </a:r>
          </a:p>
          <a:p>
            <a:r>
              <a:rPr lang="en-US" sz="2000" dirty="0" smtClean="0"/>
              <a:t>The service is discoverable via UDDI</a:t>
            </a:r>
          </a:p>
          <a:p>
            <a:r>
              <a:rPr lang="en-US" sz="2000" dirty="0" smtClean="0"/>
              <a:t>Clients uses stubs / proxies </a:t>
            </a:r>
          </a:p>
          <a:p>
            <a:r>
              <a:rPr lang="en-US" sz="2000" dirty="0" smtClean="0"/>
              <a:t>Client uses Stub creates a SOAP request</a:t>
            </a:r>
          </a:p>
          <a:p>
            <a:r>
              <a:rPr lang="en-US" sz="2000" dirty="0" smtClean="0"/>
              <a:t>SOAP request is sent to Web Service skeleton</a:t>
            </a:r>
          </a:p>
          <a:p>
            <a:r>
              <a:rPr lang="en-US" sz="2000" dirty="0" smtClean="0"/>
              <a:t>Web Service skeleton invokes the Web Service</a:t>
            </a:r>
          </a:p>
          <a:p>
            <a:r>
              <a:rPr lang="en-US" sz="2000" dirty="0" smtClean="0"/>
              <a:t>Web Service uses Skeleton prepares SOAP response</a:t>
            </a:r>
          </a:p>
          <a:p>
            <a:r>
              <a:rPr lang="en-US" sz="2000" dirty="0" smtClean="0"/>
              <a:t>SOAP response is interpreted by Stub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0" y="2490354"/>
            <a:ext cx="5821004" cy="2427623"/>
            <a:chOff x="1570182" y="2008015"/>
            <a:chExt cx="8751280" cy="3431481"/>
          </a:xfrm>
        </p:grpSpPr>
        <p:sp>
          <p:nvSpPr>
            <p:cNvPr id="5" name="Rectangle 4"/>
            <p:cNvSpPr/>
            <p:nvPr/>
          </p:nvSpPr>
          <p:spPr>
            <a:xfrm>
              <a:off x="1570182" y="4165599"/>
              <a:ext cx="3140363" cy="1099128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</a:t>
              </a:r>
            </a:p>
            <a:p>
              <a:pPr algn="ctr"/>
              <a:r>
                <a:rPr lang="en-US" dirty="0" smtClean="0"/>
                <a:t>Service Consumer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81099" y="4165598"/>
              <a:ext cx="3140363" cy="109912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</a:p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677730" y="4048099"/>
              <a:ext cx="2503368" cy="522057"/>
              <a:chOff x="4677730" y="4048099"/>
              <a:chExt cx="2503368" cy="522057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4710545" y="4516582"/>
                <a:ext cx="2470553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4677730" y="4048099"/>
                <a:ext cx="2261690" cy="522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SOAP Request</a:t>
                </a:r>
                <a:endParaRPr lang="en-US" dirty="0"/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H="1">
              <a:off x="4710545" y="4917440"/>
              <a:ext cx="2309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713691" y="4917440"/>
              <a:ext cx="2467981" cy="522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SOAP Response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32241" y="2008015"/>
              <a:ext cx="4719825" cy="1104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Medium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 HTTP / SMTP / FTP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Format  XML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5" idx="0"/>
              <a:endCxn id="5" idx="0"/>
            </p:cNvCxnSpPr>
            <p:nvPr/>
          </p:nvCxnSpPr>
          <p:spPr>
            <a:xfrm>
              <a:off x="3140364" y="416559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5" idx="0"/>
              <a:endCxn id="10" idx="1"/>
            </p:cNvCxnSpPr>
            <p:nvPr/>
          </p:nvCxnSpPr>
          <p:spPr>
            <a:xfrm rot="5400000" flipH="1" flipV="1">
              <a:off x="2583656" y="3117015"/>
              <a:ext cx="1605293" cy="491877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10" idx="3"/>
              <a:endCxn id="6" idx="0"/>
            </p:cNvCxnSpPr>
            <p:nvPr/>
          </p:nvCxnSpPr>
          <p:spPr>
            <a:xfrm>
              <a:off x="8352066" y="2560305"/>
              <a:ext cx="399215" cy="1605293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25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SOAP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6456023" cy="4529667"/>
          </a:xfrm>
        </p:spPr>
        <p:txBody>
          <a:bodyPr/>
          <a:lstStyle/>
          <a:p>
            <a:r>
              <a:rPr lang="en-US" sz="2000" dirty="0" smtClean="0"/>
              <a:t>SOAP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Simple Object Access Protocol</a:t>
            </a:r>
          </a:p>
          <a:p>
            <a:r>
              <a:rPr lang="en-US" sz="2000" dirty="0" smtClean="0"/>
              <a:t>SOAP Request contains</a:t>
            </a:r>
          </a:p>
          <a:p>
            <a:pPr lvl="1"/>
            <a:r>
              <a:rPr lang="en-US" sz="2000" dirty="0" smtClean="0"/>
              <a:t>Envelope</a:t>
            </a:r>
          </a:p>
          <a:p>
            <a:pPr lvl="1"/>
            <a:r>
              <a:rPr lang="en-US" sz="2000" dirty="0" smtClean="0"/>
              <a:t>Decoding rules (header) </a:t>
            </a:r>
          </a:p>
          <a:p>
            <a:pPr lvl="1"/>
            <a:r>
              <a:rPr lang="en-US" sz="2000" dirty="0" smtClean="0"/>
              <a:t>Representation rules (body)</a:t>
            </a:r>
          </a:p>
          <a:p>
            <a:r>
              <a:rPr lang="en-US" sz="2000" dirty="0" smtClean="0"/>
              <a:t>Fix XML format </a:t>
            </a:r>
          </a:p>
          <a:p>
            <a:r>
              <a:rPr lang="en-US" sz="2000" dirty="0" smtClean="0"/>
              <a:t>Platform independent</a:t>
            </a:r>
          </a:p>
          <a:p>
            <a:r>
              <a:rPr lang="en-US" sz="2000" dirty="0" smtClean="0"/>
              <a:t>Security is a BIG advantage</a:t>
            </a:r>
          </a:p>
          <a:p>
            <a:r>
              <a:rPr lang="en-US" sz="2000" dirty="0" smtClean="0"/>
              <a:t>Can use any transport protocol for sending the messages</a:t>
            </a:r>
          </a:p>
          <a:p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96000" y="2490354"/>
            <a:ext cx="5821004" cy="2427623"/>
            <a:chOff x="1570182" y="2008015"/>
            <a:chExt cx="8751280" cy="3431481"/>
          </a:xfrm>
        </p:grpSpPr>
        <p:sp>
          <p:nvSpPr>
            <p:cNvPr id="30" name="Rectangle 29"/>
            <p:cNvSpPr/>
            <p:nvPr/>
          </p:nvSpPr>
          <p:spPr>
            <a:xfrm>
              <a:off x="1570182" y="4165599"/>
              <a:ext cx="3140363" cy="1099128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</a:t>
              </a:r>
            </a:p>
            <a:p>
              <a:pPr algn="ctr"/>
              <a:r>
                <a:rPr lang="en-US" dirty="0" smtClean="0"/>
                <a:t>Service Consumer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81099" y="4165598"/>
              <a:ext cx="3140363" cy="109912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</a:p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677730" y="4048099"/>
              <a:ext cx="2503368" cy="522057"/>
              <a:chOff x="4677730" y="4048099"/>
              <a:chExt cx="2503368" cy="522057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4710545" y="4516582"/>
                <a:ext cx="2470553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677730" y="4048099"/>
                <a:ext cx="2261690" cy="522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SOAP Request</a:t>
                </a:r>
                <a:endParaRPr lang="en-US" dirty="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 flipH="1">
              <a:off x="4710545" y="4917440"/>
              <a:ext cx="2309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713691" y="4917440"/>
              <a:ext cx="2467981" cy="522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SOAP Response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32241" y="2008015"/>
              <a:ext cx="4719825" cy="1104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Medium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 HTTP / SMTP / FTP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Format  XML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stCxn id="30" idx="0"/>
              <a:endCxn id="30" idx="0"/>
            </p:cNvCxnSpPr>
            <p:nvPr/>
          </p:nvCxnSpPr>
          <p:spPr>
            <a:xfrm>
              <a:off x="3140364" y="416559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30" idx="0"/>
              <a:endCxn id="35" idx="1"/>
            </p:cNvCxnSpPr>
            <p:nvPr/>
          </p:nvCxnSpPr>
          <p:spPr>
            <a:xfrm rot="5400000" flipH="1" flipV="1">
              <a:off x="2583656" y="3117015"/>
              <a:ext cx="1605293" cy="491877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35" idx="3"/>
              <a:endCxn id="31" idx="0"/>
            </p:cNvCxnSpPr>
            <p:nvPr/>
          </p:nvCxnSpPr>
          <p:spPr>
            <a:xfrm>
              <a:off x="8352066" y="2560305"/>
              <a:ext cx="399215" cy="1605293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37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236"/>
            <a:ext cx="12192000" cy="932688"/>
          </a:xfrm>
        </p:spPr>
        <p:txBody>
          <a:bodyPr/>
          <a:lstStyle/>
          <a:p>
            <a:r>
              <a:rPr lang="en-US" dirty="0" smtClean="0"/>
              <a:t>Practice – Web Service Testing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FBE85A-BE34-4A6D-8865-FE011C94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3308740"/>
            <a:ext cx="4846319" cy="1975453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9882713" cy="1669627"/>
          </a:xfrm>
        </p:spPr>
        <p:txBody>
          <a:bodyPr/>
          <a:lstStyle/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www.dneonline.com/calculator.asmx</a:t>
            </a:r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www.dataaccess.com/webservicesserver/numberconversion.wso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webservices.oorsprong.org/websamples.countryinfo/CountryInfoService.wso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9218" name="Picture 2" descr="Image result for Postman tool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40" y="3308740"/>
            <a:ext cx="5031740" cy="20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5376" y="3197414"/>
            <a:ext cx="10099325" cy="662169"/>
          </a:xfr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Rest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7074859" cy="4529667"/>
          </a:xfrm>
        </p:spPr>
        <p:txBody>
          <a:bodyPr/>
          <a:lstStyle/>
          <a:p>
            <a:r>
              <a:rPr lang="en-US" sz="2000" dirty="0"/>
              <a:t>The key abstraction of information in REST is a resource</a:t>
            </a:r>
            <a:r>
              <a:rPr lang="en-US" sz="2000" dirty="0" smtClean="0"/>
              <a:t>. </a:t>
            </a:r>
          </a:p>
          <a:p>
            <a:r>
              <a:rPr lang="en-US" sz="2000" dirty="0"/>
              <a:t>REST architecture treats every content as a resource, resources can be:   </a:t>
            </a:r>
            <a:endParaRPr lang="en-US" sz="2000" dirty="0" smtClean="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Html pages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Images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Videos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 smtClean="0"/>
              <a:t>Dynamic business data</a:t>
            </a:r>
          </a:p>
          <a:p>
            <a:r>
              <a:rPr lang="en-US" sz="2000" dirty="0" smtClean="0"/>
              <a:t>Resource </a:t>
            </a:r>
            <a:r>
              <a:rPr lang="en-US" sz="2000" dirty="0"/>
              <a:t>lifecycle management is done using HTTP </a:t>
            </a:r>
            <a:r>
              <a:rPr lang="en-US" sz="2000" dirty="0" smtClean="0"/>
              <a:t>methods</a:t>
            </a:r>
          </a:p>
          <a:p>
            <a:r>
              <a:rPr lang="en-US" sz="2000" dirty="0" smtClean="0"/>
              <a:t>Every </a:t>
            </a:r>
            <a:r>
              <a:rPr lang="en-US" sz="2000" dirty="0"/>
              <a:t>resource is uniquely identified by a URI</a:t>
            </a:r>
          </a:p>
          <a:p>
            <a:pPr lvl="1"/>
            <a:r>
              <a:rPr lang="en-US" sz="2000" dirty="0"/>
              <a:t>https://jsonplaceholder.typicode.com/users/1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472" y="2803068"/>
            <a:ext cx="4110968" cy="18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1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 -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8321769" cy="4529667"/>
          </a:xfrm>
        </p:spPr>
        <p:txBody>
          <a:bodyPr/>
          <a:lstStyle/>
          <a:p>
            <a:r>
              <a:rPr lang="en-US" sz="2000" dirty="0" smtClean="0"/>
              <a:t>REST uses URI to identify resources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As you traverse the path from more generic to more specific, you are navigating the data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graphicFrame>
        <p:nvGraphicFramePr>
          <p:cNvPr id="5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56799"/>
              </p:ext>
            </p:extLst>
          </p:nvPr>
        </p:nvGraphicFramePr>
        <p:xfrm>
          <a:off x="938944" y="2056149"/>
          <a:ext cx="7447674" cy="1453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4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48">
                <a:tc>
                  <a:txBody>
                    <a:bodyPr/>
                    <a:lstStyle/>
                    <a:p>
                      <a:r>
                        <a:rPr lang="en-US" sz="1800" dirty="0"/>
                        <a:t>URI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48">
                <a:tc>
                  <a:txBody>
                    <a:bodyPr/>
                    <a:lstStyle/>
                    <a:p>
                      <a:r>
                        <a:rPr lang="en-US" sz="1800" b="1" dirty="0"/>
                        <a:t>http://localhost/books/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26">
                <a:tc>
                  <a:txBody>
                    <a:bodyPr/>
                    <a:lstStyle/>
                    <a:p>
                      <a:r>
                        <a:rPr lang="en-US" sz="1800" b="1" dirty="0"/>
                        <a:t>http://localhost/books/ISBN-0011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48">
                <a:tc>
                  <a:txBody>
                    <a:bodyPr/>
                    <a:lstStyle/>
                    <a:p>
                      <a:r>
                        <a:rPr lang="en-US" sz="1800" b="1" dirty="0"/>
                        <a:t>http://localhost/books/ISBN-0011/authors</a:t>
                      </a:r>
                      <a:endParaRPr lang="en-US" sz="1800" b="1" dirty="0">
                        <a:hlinkClick r:id="rId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7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338207"/>
            <a:ext cx="897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 – Request and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6" y="1439334"/>
            <a:ext cx="11235265" cy="1229975"/>
          </a:xfrm>
        </p:spPr>
        <p:txBody>
          <a:bodyPr numCol="2"/>
          <a:lstStyle/>
          <a:p>
            <a:r>
              <a:rPr lang="en-US" sz="2000" dirty="0" smtClean="0"/>
              <a:t>GET – Gets the list of items </a:t>
            </a:r>
            <a:endParaRPr lang="en-US" sz="2000" b="1" dirty="0" smtClean="0"/>
          </a:p>
          <a:p>
            <a:r>
              <a:rPr lang="en-US" sz="2000" dirty="0"/>
              <a:t>PUT – Updates </a:t>
            </a:r>
            <a:r>
              <a:rPr lang="en-US" sz="2000" dirty="0" smtClean="0"/>
              <a:t>the item</a:t>
            </a:r>
          </a:p>
          <a:p>
            <a:r>
              <a:rPr lang="en-US" sz="2000" dirty="0" smtClean="0"/>
              <a:t>POST – Inserts the item</a:t>
            </a:r>
          </a:p>
          <a:p>
            <a:r>
              <a:rPr lang="en-US" sz="2000" dirty="0" smtClean="0"/>
              <a:t>DELETE</a:t>
            </a:r>
            <a:r>
              <a:rPr lang="ru-RU" sz="2000" dirty="0" smtClean="0"/>
              <a:t> </a:t>
            </a:r>
            <a:r>
              <a:rPr lang="en-US" sz="2000" dirty="0" smtClean="0"/>
              <a:t>– Deletes the items</a:t>
            </a:r>
            <a:endParaRPr lang="en-US" sz="20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016196" y="3048001"/>
            <a:ext cx="3897549" cy="2764420"/>
            <a:chOff x="1016196" y="3048001"/>
            <a:chExt cx="3897549" cy="27644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96" y="3048001"/>
              <a:ext cx="3897549" cy="239508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01455" y="5443089"/>
              <a:ext cx="997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Request 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33184" y="2964655"/>
            <a:ext cx="4546800" cy="2847766"/>
            <a:chOff x="5933184" y="2964655"/>
            <a:chExt cx="4546800" cy="2847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184" y="2964655"/>
              <a:ext cx="4546800" cy="24784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07986" y="5443089"/>
              <a:ext cx="1134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Response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4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 – Response Status Codes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2892"/>
              </p:ext>
            </p:extLst>
          </p:nvPr>
        </p:nvGraphicFramePr>
        <p:xfrm>
          <a:off x="1571440" y="1038978"/>
          <a:ext cx="8864392" cy="53079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4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cap="all" dirty="0" smtClean="0">
                          <a:effectLst/>
                        </a:rPr>
                        <a:t>CATEGORY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cap="all" dirty="0" smtClean="0">
                          <a:effectLst/>
                        </a:rPr>
                        <a:t>DESCRIPTION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1xx: Informational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Communicates transfer protocol-level information.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2xx: 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effectLst/>
                        </a:rPr>
                        <a:t>Indicates that the REST  web-service successfully carried out whatever action the client requested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3xx: Redirection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effectLst/>
                        </a:rPr>
                        <a:t>Indicates that the client must take some additional action in order to complete their request.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4xx: Client Error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This category of error status codes points the finger at clients.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66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5xx: Server Error</a:t>
                      </a:r>
                      <a:endParaRPr lang="en-US" sz="1200" b="0" i="0" u="non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The server takes responsibility for these error status codes.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– Response Status </a:t>
            </a:r>
            <a:r>
              <a:rPr lang="en-US" dirty="0" smtClean="0"/>
              <a:t>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200 </a:t>
            </a:r>
            <a:r>
              <a:rPr lang="en-US" dirty="0"/>
              <a:t>— For Successful request.</a:t>
            </a:r>
          </a:p>
          <a:p>
            <a:r>
              <a:rPr lang="en-US" b="1" dirty="0"/>
              <a:t>201</a:t>
            </a:r>
            <a:r>
              <a:rPr lang="en-US" dirty="0"/>
              <a:t> — For successful request and data was created.</a:t>
            </a:r>
          </a:p>
          <a:p>
            <a:r>
              <a:rPr lang="en-US" b="1" dirty="0"/>
              <a:t>204</a:t>
            </a:r>
            <a:r>
              <a:rPr lang="en-US" dirty="0"/>
              <a:t> — For Empty Response.</a:t>
            </a:r>
          </a:p>
          <a:p>
            <a:r>
              <a:rPr lang="en-US" b="1" dirty="0"/>
              <a:t>400</a:t>
            </a:r>
            <a:r>
              <a:rPr lang="en-US" dirty="0"/>
              <a:t> — For Bad Request. The request could not be understood or was missing any required parameters.</a:t>
            </a:r>
          </a:p>
          <a:p>
            <a:r>
              <a:rPr lang="en-US" b="1" dirty="0"/>
              <a:t>401</a:t>
            </a:r>
            <a:r>
              <a:rPr lang="en-US" dirty="0"/>
              <a:t> — For Unauthorized access. Authentication failed or user does not have permissions for the requested operation.</a:t>
            </a:r>
          </a:p>
          <a:p>
            <a:r>
              <a:rPr lang="en-US" b="1" dirty="0"/>
              <a:t>403</a:t>
            </a:r>
            <a:r>
              <a:rPr lang="en-US" dirty="0"/>
              <a:t> — For Forbidden, Access denied.</a:t>
            </a:r>
          </a:p>
          <a:p>
            <a:r>
              <a:rPr lang="en-US" b="1" dirty="0"/>
              <a:t>404</a:t>
            </a:r>
            <a:r>
              <a:rPr lang="en-US" dirty="0"/>
              <a:t> — For data not found.</a:t>
            </a:r>
          </a:p>
          <a:p>
            <a:r>
              <a:rPr lang="en-US" b="1" dirty="0"/>
              <a:t>405</a:t>
            </a:r>
            <a:r>
              <a:rPr lang="en-US" dirty="0"/>
              <a:t> — For Method Not Allowed or Requested method is not supported.</a:t>
            </a:r>
          </a:p>
          <a:p>
            <a:r>
              <a:rPr lang="en-US" b="1" dirty="0"/>
              <a:t>500</a:t>
            </a:r>
            <a:r>
              <a:rPr lang="en-US" dirty="0"/>
              <a:t> — For Internal Server Error.</a:t>
            </a:r>
          </a:p>
          <a:p>
            <a:r>
              <a:rPr lang="en-US" b="1" dirty="0"/>
              <a:t>503</a:t>
            </a:r>
            <a:r>
              <a:rPr lang="en-US" dirty="0"/>
              <a:t> — For Service </a:t>
            </a:r>
            <a:r>
              <a:rPr lang="en-US" dirty="0" smtClean="0"/>
              <a:t>Unavailable.</a:t>
            </a:r>
          </a:p>
        </p:txBody>
      </p:sp>
    </p:spTree>
    <p:extLst>
      <p:ext uri="{BB962C8B-B14F-4D97-AF65-F5344CB8AC3E}">
        <p14:creationId xmlns:p14="http://schemas.microsoft.com/office/powerpoint/2010/main" val="21804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Formats - XML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6725" y="3072166"/>
            <a:ext cx="4813566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Extensible Markup Language (XML) is used to describe data. The XML standard is a flexible way to create information formats and electronically share structured data via the public Internet, as well as via corporate networks.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0" y="1243988"/>
            <a:ext cx="4957796" cy="51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Formats - </a:t>
            </a:r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871" y="2835565"/>
            <a:ext cx="5201493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JSON format is often used for serializing and transmitting structured data over a network connection. </a:t>
            </a:r>
          </a:p>
          <a:p>
            <a:endParaRPr lang="en-US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primarily to transmit data between a server and web application, serving as an alternative to XML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3516"/>
            <a:ext cx="5945098" cy="47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Formats </a:t>
            </a:r>
            <a:r>
              <a:rPr lang="en-US" dirty="0" smtClean="0"/>
              <a:t>– JSON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7" y="1578066"/>
            <a:ext cx="8769926" cy="39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SERIALIZATION / </a:t>
            </a:r>
            <a:r>
              <a:rPr lang="en-US" sz="2800" dirty="0" smtClean="0"/>
              <a:t>DESERIALIZATION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891870" y="1106609"/>
            <a:ext cx="10183852" cy="5063282"/>
            <a:chOff x="116015" y="1134318"/>
            <a:chExt cx="9870795" cy="48150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5" y="1134318"/>
              <a:ext cx="4669541" cy="48150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167" y="1134318"/>
              <a:ext cx="4826643" cy="431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REST </a:t>
            </a:r>
            <a:r>
              <a:rPr lang="en-US" sz="2400" dirty="0"/>
              <a:t>ARCHITECTURE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0" y="2490354"/>
            <a:ext cx="5821004" cy="2427623"/>
            <a:chOff x="1570182" y="2008015"/>
            <a:chExt cx="8751280" cy="3431481"/>
          </a:xfrm>
        </p:grpSpPr>
        <p:sp>
          <p:nvSpPr>
            <p:cNvPr id="6" name="Rectangle 5"/>
            <p:cNvSpPr/>
            <p:nvPr/>
          </p:nvSpPr>
          <p:spPr>
            <a:xfrm>
              <a:off x="1570182" y="4165599"/>
              <a:ext cx="3140363" cy="1099128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</a:t>
              </a:r>
            </a:p>
            <a:p>
              <a:pPr algn="ctr"/>
              <a:r>
                <a:rPr lang="en-US" dirty="0" smtClean="0"/>
                <a:t>Service Consumer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81099" y="4165598"/>
              <a:ext cx="3140363" cy="109912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Server</a:t>
              </a:r>
            </a:p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77730" y="4048099"/>
              <a:ext cx="2503368" cy="522056"/>
              <a:chOff x="4677730" y="4048099"/>
              <a:chExt cx="2503368" cy="522056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4710545" y="4516582"/>
                <a:ext cx="2470553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4677730" y="4048099"/>
                <a:ext cx="2236530" cy="522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HTTP Request</a:t>
                </a:r>
                <a:endParaRPr lang="en-US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4710545" y="4917440"/>
              <a:ext cx="2309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13690" y="4917440"/>
              <a:ext cx="2442822" cy="522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 Response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32241" y="2008015"/>
              <a:ext cx="4719825" cy="1104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Medium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 HTTP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Format  XML/JSON/HTML/Text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6" idx="0"/>
              <a:endCxn id="6" idx="0"/>
            </p:cNvCxnSpPr>
            <p:nvPr/>
          </p:nvCxnSpPr>
          <p:spPr>
            <a:xfrm>
              <a:off x="3140364" y="416559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6" idx="0"/>
              <a:endCxn id="11" idx="1"/>
            </p:cNvCxnSpPr>
            <p:nvPr/>
          </p:nvCxnSpPr>
          <p:spPr>
            <a:xfrm rot="5400000" flipH="1" flipV="1">
              <a:off x="2583656" y="3117015"/>
              <a:ext cx="1605293" cy="491877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11" idx="3"/>
              <a:endCxn id="7" idx="0"/>
            </p:cNvCxnSpPr>
            <p:nvPr/>
          </p:nvCxnSpPr>
          <p:spPr>
            <a:xfrm>
              <a:off x="8352066" y="2560305"/>
              <a:ext cx="399215" cy="1605293"/>
            </a:xfrm>
            <a:prstGeom prst="bentConnector2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6456023" cy="4529667"/>
          </a:xfrm>
        </p:spPr>
        <p:txBody>
          <a:bodyPr/>
          <a:lstStyle/>
          <a:p>
            <a:r>
              <a:rPr lang="en-US" sz="2000" dirty="0" smtClean="0"/>
              <a:t>REST </a:t>
            </a:r>
            <a:r>
              <a:rPr lang="en-US" sz="2000" dirty="0" smtClean="0">
                <a:sym typeface="Wingdings" panose="05000000000000000000" pitchFamily="2" charset="2"/>
              </a:rPr>
              <a:t> Representational state transfer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Transferring state representation to other software components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It’s an Architectural Style with constraints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Uniform interface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Client – server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Stateless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Cacheable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Layered System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Code on Demand (Optional)</a:t>
            </a: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56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236"/>
            <a:ext cx="12192000" cy="932688"/>
          </a:xfrm>
        </p:spPr>
        <p:txBody>
          <a:bodyPr/>
          <a:lstStyle/>
          <a:p>
            <a:r>
              <a:rPr lang="en-US" dirty="0" smtClean="0"/>
              <a:t>Practice – REST Service Testing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80486" y="1439333"/>
            <a:ext cx="9882713" cy="1669627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http://api.mathjs.org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api.github.com/users/test</a:t>
            </a:r>
            <a:endParaRPr lang="en-US" sz="2000" dirty="0" smtClean="0"/>
          </a:p>
          <a:p>
            <a:r>
              <a:rPr lang="en-US" sz="2000" dirty="0">
                <a:hlinkClick r:id="rId4"/>
              </a:rPr>
              <a:t>https://jsonplaceholder.typicode.com/</a:t>
            </a:r>
            <a:endParaRPr lang="en-US" sz="2000" dirty="0"/>
          </a:p>
        </p:txBody>
      </p:sp>
      <p:pic>
        <p:nvPicPr>
          <p:cNvPr id="9218" name="Picture 2" descr="Image result for Postman tool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31" y="3606369"/>
            <a:ext cx="5031740" cy="20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5376" y="3197414"/>
            <a:ext cx="10099325" cy="662169"/>
          </a:xfr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Service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36" y="0"/>
            <a:ext cx="12192000" cy="932688"/>
          </a:xfrm>
        </p:spPr>
        <p:txBody>
          <a:bodyPr/>
          <a:lstStyle/>
          <a:p>
            <a:r>
              <a:rPr lang="en-US" dirty="0" smtClean="0"/>
              <a:t>Testing types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0487" y="1439333"/>
            <a:ext cx="4553332" cy="4529667"/>
          </a:xfrm>
        </p:spPr>
        <p:txBody>
          <a:bodyPr/>
          <a:lstStyle/>
          <a:p>
            <a:r>
              <a:rPr lang="en-US" sz="2000" dirty="0" smtClean="0"/>
              <a:t>Functional Testing</a:t>
            </a:r>
          </a:p>
          <a:p>
            <a:r>
              <a:rPr lang="en-US" sz="2000" dirty="0" smtClean="0"/>
              <a:t>Regression Testing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Load Testing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Error Handling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Security Testing</a:t>
            </a: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6" name="Picture 2" descr="Image result for testing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19" y="3290309"/>
            <a:ext cx="6577734" cy="23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62" y="1416764"/>
            <a:ext cx="7009041" cy="438065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34872" y="1392588"/>
            <a:ext cx="4122263" cy="2400259"/>
            <a:chOff x="634872" y="1392588"/>
            <a:chExt cx="4122263" cy="2400259"/>
          </a:xfrm>
        </p:grpSpPr>
        <p:grpSp>
          <p:nvGrpSpPr>
            <p:cNvPr id="3" name="Group 2"/>
            <p:cNvGrpSpPr/>
            <p:nvPr/>
          </p:nvGrpSpPr>
          <p:grpSpPr>
            <a:xfrm>
              <a:off x="634872" y="1392588"/>
              <a:ext cx="4122263" cy="348437"/>
              <a:chOff x="448467" y="1385345"/>
              <a:chExt cx="5496350" cy="46458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991818" y="1417581"/>
                <a:ext cx="4952999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1"/>
                  </a:buClr>
                  <a:buSzPct val="140000"/>
                </a:pPr>
                <a:r>
                  <a:rPr lang="en-US" sz="1500" dirty="0" smtClean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Introduction to Service testing</a:t>
                </a:r>
                <a:endParaRPr lang="en-US" sz="1500" dirty="0">
                  <a:solidFill>
                    <a:srgbClr val="444444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448467" y="1385345"/>
                <a:ext cx="464582" cy="464582"/>
                <a:chOff x="448467" y="1385718"/>
                <a:chExt cx="464582" cy="464582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48467" y="1385718"/>
                  <a:ext cx="464582" cy="464582"/>
                </a:xfrm>
                <a:prstGeom prst="ellipse">
                  <a:avLst/>
                </a:prstGeom>
                <a:solidFill>
                  <a:srgbClr val="2FC2D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470439" y="1427189"/>
                  <a:ext cx="417291" cy="406265"/>
                </a:xfrm>
                <a:prstGeom prst="rect">
                  <a:avLst/>
                </a:prstGeom>
                <a:noFill/>
              </p:spPr>
              <p:txBody>
                <a:bodyPr wrap="none" tIns="27432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bg1"/>
                      </a:solidFill>
                      <a:latin typeface="Arial Black"/>
                      <a:cs typeface="Arial Black"/>
                    </a:rPr>
                    <a:t>1</a:t>
                  </a: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634872" y="2076529"/>
              <a:ext cx="4122263" cy="348437"/>
              <a:chOff x="448467" y="2074215"/>
              <a:chExt cx="5496350" cy="46458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91818" y="2106451"/>
                <a:ext cx="4952999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1"/>
                  </a:buClr>
                  <a:buSzPct val="140000"/>
                </a:pPr>
                <a:r>
                  <a:rPr lang="en-US" sz="1500" dirty="0" smtClean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SOAP Web Services</a:t>
                </a:r>
                <a:endParaRPr lang="en-US" sz="1500" dirty="0">
                  <a:solidFill>
                    <a:srgbClr val="444444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48467" y="2074215"/>
                <a:ext cx="464582" cy="464582"/>
                <a:chOff x="448467" y="2071851"/>
                <a:chExt cx="464582" cy="464582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448467" y="2071851"/>
                  <a:ext cx="464582" cy="464582"/>
                </a:xfrm>
                <a:prstGeom prst="ellipse">
                  <a:avLst/>
                </a:prstGeom>
                <a:solidFill>
                  <a:srgbClr val="2FC2D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72508" y="2113322"/>
                  <a:ext cx="417291" cy="406265"/>
                </a:xfrm>
                <a:prstGeom prst="rect">
                  <a:avLst/>
                </a:prstGeom>
                <a:noFill/>
              </p:spPr>
              <p:txBody>
                <a:bodyPr wrap="none" tIns="27432" rtlCol="0">
                  <a:spAutoFit/>
                </a:bodyPr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  <a:latin typeface="Arial Black"/>
                      <a:cs typeface="Arial Black"/>
                    </a:rPr>
                    <a:t>2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34872" y="2760470"/>
              <a:ext cx="4122263" cy="348437"/>
              <a:chOff x="448467" y="2074215"/>
              <a:chExt cx="5496350" cy="46458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991818" y="2106451"/>
                <a:ext cx="4952999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1"/>
                  </a:buClr>
                  <a:buSzPct val="140000"/>
                </a:pPr>
                <a:r>
                  <a:rPr lang="en-US" sz="1500" dirty="0" smtClean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REST Services / REST APIs</a:t>
                </a:r>
                <a:endParaRPr lang="en-US" sz="1500" dirty="0">
                  <a:solidFill>
                    <a:srgbClr val="444444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48467" y="2074215"/>
                <a:ext cx="464582" cy="464582"/>
                <a:chOff x="448467" y="2071851"/>
                <a:chExt cx="464582" cy="464582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448467" y="2071851"/>
                  <a:ext cx="464582" cy="464582"/>
                </a:xfrm>
                <a:prstGeom prst="ellipse">
                  <a:avLst/>
                </a:prstGeom>
                <a:solidFill>
                  <a:srgbClr val="2FC2D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72550" y="2113322"/>
                  <a:ext cx="417209" cy="406265"/>
                </a:xfrm>
                <a:prstGeom prst="rect">
                  <a:avLst/>
                </a:prstGeom>
                <a:noFill/>
              </p:spPr>
              <p:txBody>
                <a:bodyPr wrap="none" tIns="27432" rtlCol="0">
                  <a:spAutoFit/>
                </a:bodyPr>
                <a:lstStyle/>
                <a:p>
                  <a:pPr algn="ctr"/>
                  <a:r>
                    <a:rPr lang="en-US" sz="1500" dirty="0" smtClean="0">
                      <a:solidFill>
                        <a:schemeClr val="bg1"/>
                      </a:solidFill>
                      <a:latin typeface="Arial Black"/>
                      <a:cs typeface="Arial Black"/>
                    </a:rPr>
                    <a:t>3	</a:t>
                  </a:r>
                  <a:endParaRPr lang="en-US" sz="1500" dirty="0">
                    <a:solidFill>
                      <a:schemeClr val="bg1"/>
                    </a:solidFill>
                    <a:latin typeface="Arial Black"/>
                    <a:cs typeface="Arial Black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634872" y="3444410"/>
              <a:ext cx="4122263" cy="348437"/>
              <a:chOff x="448467" y="2074215"/>
              <a:chExt cx="5496350" cy="46458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91818" y="2106451"/>
                <a:ext cx="4952999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1"/>
                  </a:buClr>
                  <a:buSzPct val="140000"/>
                </a:pPr>
                <a:r>
                  <a:rPr lang="en-US" sz="1500" dirty="0" smtClean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Service Testing</a:t>
                </a:r>
                <a:endParaRPr lang="en-US" sz="1500" dirty="0">
                  <a:solidFill>
                    <a:srgbClr val="444444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48467" y="2074215"/>
                <a:ext cx="464582" cy="464582"/>
                <a:chOff x="448467" y="2071851"/>
                <a:chExt cx="464582" cy="464582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448467" y="2071851"/>
                  <a:ext cx="464582" cy="464582"/>
                </a:xfrm>
                <a:prstGeom prst="ellipse">
                  <a:avLst/>
                </a:prstGeom>
                <a:solidFill>
                  <a:srgbClr val="2FC2D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72550" y="2113322"/>
                  <a:ext cx="417209" cy="406265"/>
                </a:xfrm>
                <a:prstGeom prst="rect">
                  <a:avLst/>
                </a:prstGeom>
                <a:noFill/>
              </p:spPr>
              <p:txBody>
                <a:bodyPr wrap="none" tIns="27432" rtlCol="0">
                  <a:spAutoFit/>
                </a:bodyPr>
                <a:lstStyle/>
                <a:p>
                  <a:pPr algn="ctr"/>
                  <a:r>
                    <a:rPr lang="en-US" sz="1500" dirty="0" smtClean="0">
                      <a:solidFill>
                        <a:schemeClr val="bg1"/>
                      </a:solidFill>
                      <a:latin typeface="Arial Black"/>
                      <a:cs typeface="Arial Black"/>
                    </a:rPr>
                    <a:t>4	</a:t>
                  </a:r>
                  <a:endParaRPr lang="en-US" sz="1500" dirty="0">
                    <a:solidFill>
                      <a:schemeClr val="bg1"/>
                    </a:solidFill>
                    <a:latin typeface="Arial Black"/>
                    <a:cs typeface="Arial Black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89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 smtClean="0"/>
              <a:t>General Defects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486" y="1439333"/>
            <a:ext cx="6456023" cy="45296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Issues observed when performing API testing are</a:t>
            </a:r>
          </a:p>
          <a:p>
            <a:pPr lvl="1"/>
            <a:r>
              <a:rPr lang="en-US" sz="2000" dirty="0"/>
              <a:t>Stress, performance, and security issues</a:t>
            </a:r>
          </a:p>
          <a:p>
            <a:pPr lvl="1"/>
            <a:r>
              <a:rPr lang="en-US" sz="2000" dirty="0"/>
              <a:t>Duplicate or missing functionality</a:t>
            </a:r>
          </a:p>
          <a:p>
            <a:pPr lvl="1"/>
            <a:r>
              <a:rPr lang="en-US" sz="2000" dirty="0"/>
              <a:t>Reliability issues</a:t>
            </a:r>
          </a:p>
          <a:p>
            <a:pPr lvl="1"/>
            <a:r>
              <a:rPr lang="en-US" sz="2000" dirty="0"/>
              <a:t>Improper messaging</a:t>
            </a:r>
          </a:p>
          <a:p>
            <a:pPr lvl="1"/>
            <a:r>
              <a:rPr lang="en-US" sz="2000" dirty="0"/>
              <a:t>Incompatible error handling mechanism</a:t>
            </a:r>
          </a:p>
          <a:p>
            <a:pPr lvl="1"/>
            <a:r>
              <a:rPr lang="en-US" sz="2000" dirty="0"/>
              <a:t>Multi-threaded issues</a:t>
            </a:r>
          </a:p>
          <a:p>
            <a:pPr lvl="1"/>
            <a:r>
              <a:rPr lang="en-US" sz="2000" dirty="0"/>
              <a:t>Improper errors</a:t>
            </a: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050" name="Picture 2" descr="Image result for defec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47" y="3371994"/>
            <a:ext cx="395741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3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7" y="1439333"/>
            <a:ext cx="6345186" cy="4529667"/>
          </a:xfrm>
        </p:spPr>
        <p:txBody>
          <a:bodyPr/>
          <a:lstStyle/>
          <a:p>
            <a:r>
              <a:rPr lang="en-US" sz="2000" dirty="0"/>
              <a:t>API testing is conducted by QA Team</a:t>
            </a:r>
          </a:p>
          <a:p>
            <a:r>
              <a:rPr lang="en-US" sz="2000" dirty="0"/>
              <a:t>API testing is a form of Black box testing</a:t>
            </a:r>
          </a:p>
          <a:p>
            <a:r>
              <a:rPr lang="en-US" sz="2000" dirty="0"/>
              <a:t>API testing is conducted after the build is ready for testing</a:t>
            </a:r>
          </a:p>
          <a:p>
            <a:r>
              <a:rPr lang="en-US" sz="2000" dirty="0"/>
              <a:t>Source code is not involved in API testing</a:t>
            </a:r>
          </a:p>
          <a:p>
            <a:r>
              <a:rPr lang="en-US" sz="2000" dirty="0"/>
              <a:t>In API testing, the scope of testing is wide, so all the issues that are functional are considered for testing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917" y="3704166"/>
            <a:ext cx="4273301" cy="22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SOAP </a:t>
            </a:r>
            <a:r>
              <a:rPr lang="en-US" smtClean="0"/>
              <a:t>Vs REST</a:t>
            </a:r>
            <a:endParaRPr lang="en-US" dirty="0"/>
          </a:p>
        </p:txBody>
      </p:sp>
      <p:pic>
        <p:nvPicPr>
          <p:cNvPr id="1026" name="Picture 2" descr="Image result for soap vs 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1" y="1017835"/>
            <a:ext cx="10747777" cy="53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77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0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smtClean="0"/>
              <a:t>Architecture Evaluation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200717" y="1017053"/>
            <a:ext cx="3343564" cy="5041716"/>
            <a:chOff x="2863263" y="1335082"/>
            <a:chExt cx="3343564" cy="5041716"/>
          </a:xfrm>
        </p:grpSpPr>
        <p:sp>
          <p:nvSpPr>
            <p:cNvPr id="37" name="Rectangle 36"/>
            <p:cNvSpPr/>
            <p:nvPr/>
          </p:nvSpPr>
          <p:spPr>
            <a:xfrm>
              <a:off x="2863263" y="2375145"/>
              <a:ext cx="3343564" cy="400165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241960" y="2002279"/>
              <a:ext cx="2586185" cy="4311878"/>
              <a:chOff x="3241960" y="2002279"/>
              <a:chExt cx="2586185" cy="431187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241960" y="2002279"/>
                <a:ext cx="2586185" cy="3006139"/>
                <a:chOff x="3445160" y="2371733"/>
                <a:chExt cx="2586185" cy="3006139"/>
              </a:xfrm>
            </p:grpSpPr>
            <p:sp>
              <p:nvSpPr>
                <p:cNvPr id="47" name="Rounded Rectangle 46"/>
                <p:cNvSpPr/>
                <p:nvPr/>
              </p:nvSpPr>
              <p:spPr>
                <a:xfrm>
                  <a:off x="3445162" y="3038763"/>
                  <a:ext cx="2586183" cy="59112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User Interface</a:t>
                  </a:r>
                  <a:endParaRPr lang="en-US" dirty="0"/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3445161" y="3912754"/>
                  <a:ext cx="2586183" cy="591127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Business Logic</a:t>
                  </a:r>
                  <a:endParaRPr lang="en-US" dirty="0"/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3445160" y="4786745"/>
                  <a:ext cx="2586183" cy="59112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Data Access Layer</a:t>
                  </a:r>
                  <a:endParaRPr lang="en-US" dirty="0"/>
                </a:p>
              </p:txBody>
            </p:sp>
            <p:cxnSp>
              <p:nvCxnSpPr>
                <p:cNvPr id="50" name="Straight Arrow Connector 49"/>
                <p:cNvCxnSpPr>
                  <a:stCxn id="47" idx="2"/>
                  <a:endCxn id="48" idx="0"/>
                </p:cNvCxnSpPr>
                <p:nvPr/>
              </p:nvCxnSpPr>
              <p:spPr>
                <a:xfrm flipH="1">
                  <a:off x="4738253" y="3629890"/>
                  <a:ext cx="1" cy="282864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H="1">
                  <a:off x="4738246" y="4516003"/>
                  <a:ext cx="1" cy="282864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>
                  <a:endCxn id="47" idx="0"/>
                </p:cNvCxnSpPr>
                <p:nvPr/>
              </p:nvCxnSpPr>
              <p:spPr>
                <a:xfrm>
                  <a:off x="4738247" y="2371733"/>
                  <a:ext cx="7" cy="667030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4169278" y="5023392"/>
                <a:ext cx="731534" cy="1290765"/>
                <a:chOff x="4169278" y="5023392"/>
                <a:chExt cx="731534" cy="129076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4169278" y="5292298"/>
                  <a:ext cx="731534" cy="1021859"/>
                  <a:chOff x="7675217" y="3814732"/>
                  <a:chExt cx="914400" cy="1510770"/>
                </a:xfrm>
              </p:grpSpPr>
              <p:sp>
                <p:nvSpPr>
                  <p:cNvPr id="44" name="Flowchart: Magnetic Disk 43"/>
                  <p:cNvSpPr/>
                  <p:nvPr/>
                </p:nvSpPr>
                <p:spPr>
                  <a:xfrm>
                    <a:off x="7675217" y="4712854"/>
                    <a:ext cx="914400" cy="612648"/>
                  </a:xfrm>
                  <a:prstGeom prst="flowChartMagneticDisk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Flowchart: Magnetic Disk 44"/>
                  <p:cNvSpPr/>
                  <p:nvPr/>
                </p:nvSpPr>
                <p:spPr>
                  <a:xfrm>
                    <a:off x="7675217" y="4271355"/>
                    <a:ext cx="914400" cy="612648"/>
                  </a:xfrm>
                  <a:prstGeom prst="flowChartMagneticDisk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/>
                      <a:t>Database</a:t>
                    </a:r>
                    <a:endParaRPr lang="en-US" sz="700" dirty="0"/>
                  </a:p>
                </p:txBody>
              </p:sp>
              <p:sp>
                <p:nvSpPr>
                  <p:cNvPr id="46" name="Flowchart: Magnetic Disk 45"/>
                  <p:cNvSpPr/>
                  <p:nvPr/>
                </p:nvSpPr>
                <p:spPr>
                  <a:xfrm>
                    <a:off x="7675217" y="3814732"/>
                    <a:ext cx="914400" cy="612648"/>
                  </a:xfrm>
                  <a:prstGeom prst="flowChartMagneticDisk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4535045" y="5023392"/>
                  <a:ext cx="1" cy="282864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9" name="Picture 2" descr="Image result for web browser transparen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278" y="1335082"/>
              <a:ext cx="786534" cy="78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530109" y="1081834"/>
            <a:ext cx="4581236" cy="4976935"/>
            <a:chOff x="6530109" y="1019193"/>
            <a:chExt cx="4581236" cy="4976935"/>
          </a:xfrm>
        </p:grpSpPr>
        <p:sp>
          <p:nvSpPr>
            <p:cNvPr id="2054" name="Rectangle 2053"/>
            <p:cNvSpPr/>
            <p:nvPr/>
          </p:nvSpPr>
          <p:spPr>
            <a:xfrm>
              <a:off x="6530109" y="2057116"/>
              <a:ext cx="4581236" cy="3939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821053" y="2339643"/>
              <a:ext cx="4050147" cy="44973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Interface</a:t>
              </a:r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039846" y="3058498"/>
              <a:ext cx="914400" cy="94210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Account Service</a:t>
              </a:r>
              <a:endParaRPr lang="en-US" sz="14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8388926" y="3058497"/>
              <a:ext cx="914400" cy="94210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Product Service</a:t>
              </a:r>
              <a:endParaRPr lang="en-US" sz="14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9729351" y="3044696"/>
              <a:ext cx="914400" cy="94210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Order Service</a:t>
              </a:r>
              <a:endParaRPr lang="en-US" sz="16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821053" y="4255668"/>
              <a:ext cx="4050147" cy="55647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Access Layer</a:t>
              </a:r>
              <a:endParaRPr lang="en-US" dirty="0"/>
            </a:p>
          </p:txBody>
        </p:sp>
        <p:cxnSp>
          <p:nvCxnSpPr>
            <p:cNvPr id="60" name="Straight Arrow Connector 59"/>
            <p:cNvCxnSpPr>
              <a:endCxn id="54" idx="0"/>
            </p:cNvCxnSpPr>
            <p:nvPr/>
          </p:nvCxnSpPr>
          <p:spPr>
            <a:xfrm>
              <a:off x="7497046" y="2789382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8837472" y="2789382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0188633" y="2789382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497046" y="3986805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8846126" y="4000606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10186551" y="3976826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3" name="Group 2052"/>
            <p:cNvGrpSpPr/>
            <p:nvPr/>
          </p:nvGrpSpPr>
          <p:grpSpPr>
            <a:xfrm>
              <a:off x="7122654" y="5033277"/>
              <a:ext cx="731534" cy="646278"/>
              <a:chOff x="7039846" y="5283121"/>
              <a:chExt cx="731534" cy="646278"/>
            </a:xfrm>
          </p:grpSpPr>
          <p:sp>
            <p:nvSpPr>
              <p:cNvPr id="75" name="Flowchart: Magnetic Disk 74"/>
              <p:cNvSpPr/>
              <p:nvPr/>
            </p:nvSpPr>
            <p:spPr>
              <a:xfrm>
                <a:off x="7039846" y="5515014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Magnetic Disk 75"/>
              <p:cNvSpPr/>
              <p:nvPr/>
            </p:nvSpPr>
            <p:spPr>
              <a:xfrm>
                <a:off x="7039846" y="5283121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Database</a:t>
                </a:r>
                <a:endParaRPr lang="en-US" sz="7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8471705" y="5036853"/>
              <a:ext cx="731534" cy="646278"/>
              <a:chOff x="7039846" y="5283121"/>
              <a:chExt cx="731534" cy="646278"/>
            </a:xfrm>
          </p:grpSpPr>
          <p:sp>
            <p:nvSpPr>
              <p:cNvPr id="81" name="Flowchart: Magnetic Disk 80"/>
              <p:cNvSpPr/>
              <p:nvPr/>
            </p:nvSpPr>
            <p:spPr>
              <a:xfrm>
                <a:off x="7039846" y="5515014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Magnetic Disk 81"/>
              <p:cNvSpPr/>
              <p:nvPr/>
            </p:nvSpPr>
            <p:spPr>
              <a:xfrm>
                <a:off x="7039846" y="5283121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Database</a:t>
                </a:r>
                <a:endParaRPr lang="en-US" sz="700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9820756" y="5029217"/>
              <a:ext cx="731534" cy="646278"/>
              <a:chOff x="7039846" y="5283121"/>
              <a:chExt cx="731534" cy="646278"/>
            </a:xfrm>
          </p:grpSpPr>
          <p:sp>
            <p:nvSpPr>
              <p:cNvPr id="84" name="Flowchart: Magnetic Disk 83"/>
              <p:cNvSpPr/>
              <p:nvPr/>
            </p:nvSpPr>
            <p:spPr>
              <a:xfrm>
                <a:off x="7039846" y="5515014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Magnetic Disk 84"/>
              <p:cNvSpPr/>
              <p:nvPr/>
            </p:nvSpPr>
            <p:spPr>
              <a:xfrm>
                <a:off x="7039846" y="5283121"/>
                <a:ext cx="731534" cy="414385"/>
              </a:xfrm>
              <a:prstGeom prst="flowChartMagneticDisk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Database</a:t>
                </a:r>
                <a:endParaRPr lang="en-US" sz="700" dirty="0"/>
              </a:p>
            </p:txBody>
          </p:sp>
        </p:grpSp>
        <p:cxnSp>
          <p:nvCxnSpPr>
            <p:cNvPr id="92" name="Straight Arrow Connector 91"/>
            <p:cNvCxnSpPr/>
            <p:nvPr/>
          </p:nvCxnSpPr>
          <p:spPr>
            <a:xfrm>
              <a:off x="7497046" y="4812145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8846126" y="4812145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10186551" y="4813468"/>
              <a:ext cx="0" cy="26911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0" name="Group 2059"/>
            <p:cNvGrpSpPr/>
            <p:nvPr/>
          </p:nvGrpSpPr>
          <p:grpSpPr>
            <a:xfrm>
              <a:off x="7326272" y="1019193"/>
              <a:ext cx="2671527" cy="1319127"/>
              <a:chOff x="7326272" y="1019193"/>
              <a:chExt cx="2671527" cy="1319127"/>
            </a:xfrm>
          </p:grpSpPr>
          <p:pic>
            <p:nvPicPr>
              <p:cNvPr id="96" name="Picture 2" descr="Image result for web browser transparent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6272" y="1055793"/>
                <a:ext cx="786534" cy="786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7" name="Picture 20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0902" y="1019193"/>
                <a:ext cx="536897" cy="782253"/>
              </a:xfrm>
              <a:prstGeom prst="rect">
                <a:avLst/>
              </a:prstGeom>
            </p:spPr>
          </p:pic>
          <p:cxnSp>
            <p:nvCxnSpPr>
              <p:cNvPr id="100" name="Straight Arrow Connector 99"/>
              <p:cNvCxnSpPr/>
              <p:nvPr/>
            </p:nvCxnSpPr>
            <p:spPr>
              <a:xfrm>
                <a:off x="7719539" y="1671290"/>
                <a:ext cx="7" cy="66703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2057" idx="2"/>
              </p:cNvCxnSpPr>
              <p:nvPr/>
            </p:nvCxnSpPr>
            <p:spPr>
              <a:xfrm flipH="1">
                <a:off x="9729350" y="1801446"/>
                <a:ext cx="1" cy="536874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10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– Service / API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7" y="1439334"/>
            <a:ext cx="6834713" cy="4906048"/>
          </a:xfrm>
        </p:spPr>
        <p:txBody>
          <a:bodyPr/>
          <a:lstStyle/>
          <a:p>
            <a:r>
              <a:rPr lang="en-US" sz="2000" dirty="0" smtClean="0">
                <a:ea typeface="Source Sans Pro Black" panose="020B0803030403020204" pitchFamily="34" charset="0"/>
              </a:rPr>
              <a:t>A service as </a:t>
            </a:r>
            <a:r>
              <a:rPr lang="en-US" sz="2000" dirty="0">
                <a:ea typeface="Source Sans Pro Black" panose="020B0803030403020204" pitchFamily="34" charset="0"/>
              </a:rPr>
              <a:t>an interface between two software applications and allows the two software applications to communicate with each other. </a:t>
            </a:r>
            <a:endParaRPr lang="en-US" sz="2000" dirty="0" smtClean="0">
              <a:ea typeface="Source Sans Pro Black" panose="020B0803030403020204" pitchFamily="34" charset="0"/>
            </a:endParaRP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A Service is a </a:t>
            </a:r>
            <a:r>
              <a:rPr lang="en-US" sz="2000" dirty="0">
                <a:ea typeface="Source Sans Pro Black" panose="020B0803030403020204" pitchFamily="34" charset="0"/>
              </a:rPr>
              <a:t>collection of software functions which can be executed by another software program</a:t>
            </a:r>
            <a:r>
              <a:rPr lang="en-US" sz="2000" dirty="0" smtClean="0">
                <a:ea typeface="Source Sans Pro Black" panose="020B0803030403020204" pitchFamily="34" charset="0"/>
              </a:rPr>
              <a:t>.</a:t>
            </a: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A Service gets </a:t>
            </a:r>
            <a:r>
              <a:rPr lang="en-US" sz="2000" dirty="0">
                <a:ea typeface="Source Sans Pro Black" panose="020B0803030403020204" pitchFamily="34" charset="0"/>
              </a:rPr>
              <a:t>the request from the user and gives the response without exposing internal logic</a:t>
            </a:r>
            <a:r>
              <a:rPr lang="en-US" sz="2000" dirty="0" smtClean="0">
                <a:ea typeface="Source Sans Pro Black" panose="020B0803030403020204" pitchFamily="34" charset="0"/>
              </a:rPr>
              <a:t>. </a:t>
            </a: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Primarily we have </a:t>
            </a:r>
          </a:p>
          <a:p>
            <a:pPr lvl="1"/>
            <a:r>
              <a:rPr lang="en-US" sz="2000" dirty="0" smtClean="0">
                <a:ea typeface="Source Sans Pro Black" panose="020B0803030403020204" pitchFamily="34" charset="0"/>
              </a:rPr>
              <a:t>SOAP Service </a:t>
            </a:r>
          </a:p>
          <a:p>
            <a:pPr lvl="1"/>
            <a:r>
              <a:rPr lang="en-US" sz="2000" dirty="0" smtClean="0">
                <a:ea typeface="Source Sans Pro Black" panose="020B0803030403020204" pitchFamily="34" charset="0"/>
              </a:rPr>
              <a:t>REST Service</a:t>
            </a:r>
            <a:endParaRPr lang="en-US" sz="2000" dirty="0">
              <a:ea typeface="Source Sans Pro Black" panose="020B0803030403020204" pitchFamily="34" charset="0"/>
            </a:endParaRPr>
          </a:p>
        </p:txBody>
      </p:sp>
      <p:pic>
        <p:nvPicPr>
          <p:cNvPr id="5122" name="Picture 2" descr="Image result for web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21" y="2805401"/>
            <a:ext cx="41433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– Restaurant </a:t>
            </a:r>
            <a:r>
              <a:rPr lang="en-US" dirty="0" smtClean="0"/>
              <a:t>Analogy</a:t>
            </a:r>
            <a:endParaRPr lang="en-US" dirty="0"/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CC8A37D4-6D32-4DC3-885E-15BA3240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7" y="1336824"/>
            <a:ext cx="10289308" cy="47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Benefits of Service 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7" y="1439333"/>
            <a:ext cx="6077332" cy="4529667"/>
          </a:xfrm>
        </p:spPr>
        <p:txBody>
          <a:bodyPr/>
          <a:lstStyle/>
          <a:p>
            <a:r>
              <a:rPr lang="en-US" sz="2000" dirty="0"/>
              <a:t>Reusability</a:t>
            </a:r>
            <a:endParaRPr lang="en-US" sz="2000" dirty="0" smtClean="0"/>
          </a:p>
          <a:p>
            <a:r>
              <a:rPr lang="en-US" sz="2000" dirty="0" smtClean="0"/>
              <a:t>Testability</a:t>
            </a:r>
          </a:p>
          <a:p>
            <a:r>
              <a:rPr lang="en-US" sz="2000" dirty="0" smtClean="0"/>
              <a:t>Interoperability </a:t>
            </a:r>
          </a:p>
          <a:p>
            <a:r>
              <a:rPr lang="en-US" sz="2000" dirty="0" smtClean="0"/>
              <a:t>Platform independence</a:t>
            </a:r>
          </a:p>
          <a:p>
            <a:r>
              <a:rPr lang="en-US" sz="2000" dirty="0" smtClean="0"/>
              <a:t>Parallel development</a:t>
            </a:r>
          </a:p>
          <a:p>
            <a:r>
              <a:rPr lang="en-US" sz="2000" dirty="0" smtClean="0"/>
              <a:t>Better Scalability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0" y="1372501"/>
            <a:ext cx="4312864" cy="431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API / Service level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7" y="1439333"/>
            <a:ext cx="5998668" cy="4529667"/>
          </a:xfrm>
        </p:spPr>
        <p:txBody>
          <a:bodyPr/>
          <a:lstStyle/>
          <a:p>
            <a:r>
              <a:rPr lang="en-US" sz="2000" dirty="0">
                <a:ea typeface="Source Sans Pro Black" panose="020B0803030403020204" pitchFamily="34" charset="0"/>
              </a:rPr>
              <a:t>Test the core functionality</a:t>
            </a: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Improved test coverage</a:t>
            </a: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Time Effective – faster regression cycles</a:t>
            </a:r>
          </a:p>
          <a:p>
            <a:r>
              <a:rPr lang="en-US" sz="2000" dirty="0" smtClean="0">
                <a:ea typeface="Source Sans Pro Black" panose="020B0803030403020204" pitchFamily="34" charset="0"/>
              </a:rPr>
              <a:t>Find defects early</a:t>
            </a:r>
          </a:p>
          <a:p>
            <a:r>
              <a:rPr lang="en-US" sz="2000" dirty="0" smtClean="0">
                <a:latin typeface="+mn-lt"/>
                <a:ea typeface="Source Sans Pro Black" panose="020B0803030403020204" pitchFamily="34" charset="0"/>
              </a:rPr>
              <a:t>Language independent</a:t>
            </a:r>
          </a:p>
          <a:p>
            <a:endParaRPr lang="en-US" sz="2000" dirty="0" smtClean="0">
              <a:latin typeface="+mn-lt"/>
              <a:ea typeface="Source Sans Pro Black" panose="020B0803030403020204" pitchFamily="34" charset="0"/>
            </a:endParaRPr>
          </a:p>
          <a:p>
            <a:endParaRPr lang="en-US" sz="2000" dirty="0">
              <a:latin typeface="+mn-lt"/>
              <a:ea typeface="Source Sans Pro Black" panose="020B08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54" y="1618379"/>
            <a:ext cx="5628205" cy="4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48" y="2414538"/>
            <a:ext cx="11245904" cy="2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5703</TotalTime>
  <Words>838</Words>
  <Application>Microsoft Office PowerPoint</Application>
  <PresentationFormat>Widescreen</PresentationFormat>
  <Paragraphs>216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Candara</vt:lpstr>
      <vt:lpstr>Source Sans Pro Black</vt:lpstr>
      <vt:lpstr>Trebuchet MS</vt:lpstr>
      <vt:lpstr>Wingdings</vt:lpstr>
      <vt:lpstr>Covers</vt:lpstr>
      <vt:lpstr>General</vt:lpstr>
      <vt:lpstr>Breakers</vt:lpstr>
      <vt:lpstr>Functional Testing Service Level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Srinivasarao Duggi</dc:creator>
  <cp:lastModifiedBy>Vijaya Katta</cp:lastModifiedBy>
  <cp:revision>266</cp:revision>
  <dcterms:created xsi:type="dcterms:W3CDTF">2019-03-08T15:05:43Z</dcterms:created>
  <dcterms:modified xsi:type="dcterms:W3CDTF">2019-05-31T13:31:24Z</dcterms:modified>
</cp:coreProperties>
</file>